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sldIdLst>
    <p:sldId id="256" r:id="rId2"/>
    <p:sldId id="258" r:id="rId3"/>
    <p:sldId id="260" r:id="rId4"/>
    <p:sldId id="261"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6" d="100"/>
          <a:sy n="116" d="100"/>
        </p:scale>
        <p:origin x="3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376416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265826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440453-EE4B-49CE-BE17-9769D0464B41}"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600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1643046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440453-EE4B-49CE-BE17-9769D0464B41}"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4756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3920295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2128842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87829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363574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A5724C-1AE8-4521-BFDE-9011DCE00B1F}"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66724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7349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EA5724C-1AE8-4521-BFDE-9011DCE00B1F}" type="datetimeFigureOut">
              <a:rPr lang="ru-RU" smtClean="0"/>
              <a:t>11.09.2023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27443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EA5724C-1AE8-4521-BFDE-9011DCE00B1F}" type="datetimeFigureOut">
              <a:rPr lang="ru-RU" smtClean="0"/>
              <a:t>11.09.2023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246639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5724C-1AE8-4521-BFDE-9011DCE00B1F}" type="datetimeFigureOut">
              <a:rPr lang="ru-RU" smtClean="0"/>
              <a:t>11.09.2023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42463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146633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EA5724C-1AE8-4521-BFDE-9011DCE00B1F}"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440453-EE4B-49CE-BE17-9769D0464B41}" type="slidenum">
              <a:rPr lang="ru-RU" smtClean="0"/>
              <a:t>‹#›</a:t>
            </a:fld>
            <a:endParaRPr lang="ru-RU"/>
          </a:p>
        </p:txBody>
      </p:sp>
    </p:spTree>
    <p:extLst>
      <p:ext uri="{BB962C8B-B14F-4D97-AF65-F5344CB8AC3E}">
        <p14:creationId xmlns:p14="http://schemas.microsoft.com/office/powerpoint/2010/main" val="377994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A5724C-1AE8-4521-BFDE-9011DCE00B1F}" type="datetimeFigureOut">
              <a:rPr lang="ru-RU" smtClean="0"/>
              <a:t>11.09.2023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0440453-EE4B-49CE-BE17-9769D0464B41}" type="slidenum">
              <a:rPr lang="ru-RU" smtClean="0"/>
              <a:t>‹#›</a:t>
            </a:fld>
            <a:endParaRPr lang="ru-RU"/>
          </a:p>
        </p:txBody>
      </p:sp>
    </p:spTree>
    <p:extLst>
      <p:ext uri="{BB962C8B-B14F-4D97-AF65-F5344CB8AC3E}">
        <p14:creationId xmlns:p14="http://schemas.microsoft.com/office/powerpoint/2010/main" val="4121164496"/>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600257"/>
            <a:ext cx="10515600" cy="2738683"/>
          </a:xfrm>
        </p:spPr>
        <p:txBody>
          <a:bodyPr>
            <a:normAutofit/>
          </a:bodyPr>
          <a:lstStyle/>
          <a:p>
            <a:pPr algn="ctr"/>
            <a:r>
              <a:rPr lang="en-US" dirty="0">
                <a:latin typeface="Times New Roman" panose="02020603050405020304" pitchFamily="18" charset="0"/>
                <a:cs typeface="Times New Roman" panose="02020603050405020304" pitchFamily="18" charset="0"/>
              </a:rPr>
              <a:t>HEALTH CARE </a:t>
            </a:r>
            <a:r>
              <a:rPr lang="en-US" dirty="0" smtClean="0">
                <a:latin typeface="Times New Roman" panose="02020603050405020304" pitchFamily="18" charset="0"/>
                <a:cs typeface="Times New Roman" panose="02020603050405020304" pitchFamily="18" charset="0"/>
              </a:rPr>
              <a:t>INSTITUTION</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"3rd CITY DENTAL POLYCLINIC"</a:t>
            </a:r>
            <a:endParaRPr lang="ru-RU"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463" y="2653048"/>
            <a:ext cx="8757635" cy="4089042"/>
          </a:xfrm>
          <a:prstGeom prst="rect">
            <a:avLst/>
          </a:prstGeom>
        </p:spPr>
      </p:pic>
    </p:spTree>
    <p:extLst>
      <p:ext uri="{BB962C8B-B14F-4D97-AF65-F5344CB8AC3E}">
        <p14:creationId xmlns:p14="http://schemas.microsoft.com/office/powerpoint/2010/main" val="15276638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1" y="-128789"/>
            <a:ext cx="12282151" cy="6986789"/>
          </a:xfrm>
          <a:prstGeom prst="rect">
            <a:avLst/>
          </a:prstGeom>
        </p:spPr>
      </p:pic>
      <p:sp>
        <p:nvSpPr>
          <p:cNvPr id="3" name="TextBox 2"/>
          <p:cNvSpPr txBox="1"/>
          <p:nvPr/>
        </p:nvSpPr>
        <p:spPr>
          <a:xfrm>
            <a:off x="0" y="1"/>
            <a:ext cx="3849189" cy="2092881"/>
          </a:xfrm>
          <a:prstGeom prst="rect">
            <a:avLst/>
          </a:prstGeom>
          <a:solidFill>
            <a:srgbClr val="DFD1B7"/>
          </a:solidFill>
          <a:effectLst>
            <a:softEdge rad="63500"/>
          </a:effectLst>
        </p:spPr>
        <p:txBody>
          <a:bodyPr wrap="square" rtlCol="0">
            <a:spAutoFit/>
          </a:bodyPr>
          <a:lstStyle/>
          <a:p>
            <a:r>
              <a:rPr lang="en-US" sz="1400" b="1" dirty="0"/>
              <a:t>Health care institution "3rd City Dental </a:t>
            </a:r>
            <a:r>
              <a:rPr lang="en-US" sz="1400" b="1" dirty="0" smtClean="0"/>
              <a:t>Polyclinic</a:t>
            </a:r>
            <a:r>
              <a:rPr lang="en-US" sz="1400" b="1" dirty="0"/>
              <a:t>"</a:t>
            </a:r>
          </a:p>
          <a:p>
            <a:r>
              <a:rPr lang="en-US" dirty="0"/>
              <a:t>  </a:t>
            </a:r>
            <a:r>
              <a:rPr lang="en-US" sz="1200" dirty="0"/>
              <a:t>Opened its doors in 1958. It was located along </a:t>
            </a:r>
            <a:r>
              <a:rPr lang="en-US" sz="1200" dirty="0" err="1"/>
              <a:t>Zakharova</a:t>
            </a:r>
            <a:r>
              <a:rPr lang="en-US" sz="1200" dirty="0"/>
              <a:t> Street, 16 until 1983, after which it was renamed into </a:t>
            </a:r>
            <a:r>
              <a:rPr lang="en-US" sz="1200" dirty="0" err="1"/>
              <a:t>Kiseleva</a:t>
            </a:r>
            <a:r>
              <a:rPr lang="en-US" sz="1200" dirty="0"/>
              <a:t> Street, 5.</a:t>
            </a:r>
          </a:p>
          <a:p>
            <a:r>
              <a:rPr lang="en-US" sz="1200" dirty="0"/>
              <a:t>  Since January 2008, the polyclinic has been providing emergency medical care in dentistry on request, without restrictions, within the limits of treatment and diagnostic capabilities at night, Sundays and holidays.</a:t>
            </a:r>
          </a:p>
        </p:txBody>
      </p:sp>
      <p:sp>
        <p:nvSpPr>
          <p:cNvPr id="4" name="TextBox 3"/>
          <p:cNvSpPr txBox="1"/>
          <p:nvPr/>
        </p:nvSpPr>
        <p:spPr>
          <a:xfrm>
            <a:off x="4191643" y="-83776"/>
            <a:ext cx="3718559" cy="1415772"/>
          </a:xfrm>
          <a:prstGeom prst="rect">
            <a:avLst/>
          </a:prstGeom>
          <a:solidFill>
            <a:srgbClr val="DFD1B7"/>
          </a:solidFill>
          <a:effectLst>
            <a:softEdge rad="63500"/>
          </a:effectLst>
        </p:spPr>
        <p:txBody>
          <a:bodyPr wrap="square" rtlCol="0">
            <a:spAutoFit/>
          </a:bodyPr>
          <a:lstStyle/>
          <a:p>
            <a:r>
              <a:rPr lang="en-US" sz="1200" dirty="0"/>
              <a:t>Currently, the following dental departments function and provide services in the clinic</a:t>
            </a:r>
            <a:r>
              <a:rPr lang="en-US" sz="1200" dirty="0" smtClean="0"/>
              <a:t>:</a:t>
            </a:r>
            <a:endParaRPr lang="ru-RU" sz="1200" dirty="0" smtClean="0"/>
          </a:p>
          <a:p>
            <a:endParaRPr lang="ru-RU" sz="1200" dirty="0" smtClean="0"/>
          </a:p>
          <a:p>
            <a:r>
              <a:rPr lang="en-US" sz="1400" b="1" dirty="0" smtClean="0"/>
              <a:t>Dental </a:t>
            </a:r>
            <a:r>
              <a:rPr lang="en-US" sz="1400" b="1" dirty="0"/>
              <a:t>department №1</a:t>
            </a:r>
            <a:r>
              <a:rPr lang="en-US" sz="1400" b="1" dirty="0" smtClean="0"/>
              <a:t>:</a:t>
            </a:r>
            <a:endParaRPr lang="ru-RU" sz="1400" b="1" dirty="0" smtClean="0"/>
          </a:p>
          <a:p>
            <a:r>
              <a:rPr lang="en-US" sz="1200" dirty="0" smtClean="0"/>
              <a:t>- </a:t>
            </a:r>
            <a:r>
              <a:rPr lang="en-US" sz="1200" dirty="0"/>
              <a:t>provides planned assistance to the territorially attached population in therapeutic and surgical dentistry.</a:t>
            </a:r>
          </a:p>
        </p:txBody>
      </p:sp>
      <p:sp>
        <p:nvSpPr>
          <p:cNvPr id="6" name="TextBox 5"/>
          <p:cNvSpPr txBox="1"/>
          <p:nvPr/>
        </p:nvSpPr>
        <p:spPr>
          <a:xfrm>
            <a:off x="4225066" y="3161570"/>
            <a:ext cx="3651711" cy="1415772"/>
          </a:xfrm>
          <a:prstGeom prst="rect">
            <a:avLst/>
          </a:prstGeom>
          <a:solidFill>
            <a:srgbClr val="DFD1B7"/>
          </a:solidFill>
          <a:effectLst>
            <a:softEdge rad="63500"/>
          </a:effectLst>
        </p:spPr>
        <p:txBody>
          <a:bodyPr wrap="square" rtlCol="0">
            <a:spAutoFit/>
          </a:bodyPr>
          <a:lstStyle/>
          <a:p>
            <a:r>
              <a:rPr lang="en-US" sz="1400" b="1" dirty="0"/>
              <a:t>Dental department №2</a:t>
            </a:r>
            <a:r>
              <a:rPr lang="en-US" sz="1400" b="1" dirty="0" smtClean="0"/>
              <a:t>:</a:t>
            </a:r>
            <a:endParaRPr lang="ru-RU" sz="1400" b="1" dirty="0" smtClean="0"/>
          </a:p>
          <a:p>
            <a:pPr marL="171450" indent="-171450">
              <a:buFontTx/>
              <a:buChar char="-"/>
            </a:pPr>
            <a:r>
              <a:rPr lang="en-US" sz="1200" dirty="0" smtClean="0"/>
              <a:t>provides </a:t>
            </a:r>
            <a:r>
              <a:rPr lang="en-US" sz="1200" dirty="0"/>
              <a:t>emergency medical care in dentistry on request, without restrictions, within the limits of treatment and diagnostic capabilities at night, Sundays and holidays in therapeutic and surgical dentistry</a:t>
            </a:r>
            <a:r>
              <a:rPr lang="en-US" sz="1200" dirty="0" smtClean="0"/>
              <a:t>.</a:t>
            </a:r>
            <a:endParaRPr lang="ru-RU" sz="1200" dirty="0" smtClean="0"/>
          </a:p>
          <a:p>
            <a:pPr marL="171450" indent="-171450">
              <a:buFontTx/>
              <a:buChar char="-"/>
            </a:pPr>
            <a:endParaRPr lang="en-US" sz="1200" dirty="0"/>
          </a:p>
        </p:txBody>
      </p:sp>
      <p:sp>
        <p:nvSpPr>
          <p:cNvPr id="7" name="TextBox 6"/>
          <p:cNvSpPr txBox="1"/>
          <p:nvPr/>
        </p:nvSpPr>
        <p:spPr>
          <a:xfrm>
            <a:off x="8252656" y="-6869"/>
            <a:ext cx="3683725" cy="3631763"/>
          </a:xfrm>
          <a:prstGeom prst="rect">
            <a:avLst/>
          </a:prstGeom>
          <a:solidFill>
            <a:srgbClr val="DFD1B7"/>
          </a:solidFill>
          <a:effectLst>
            <a:softEdge rad="63500"/>
          </a:effectLst>
        </p:spPr>
        <p:txBody>
          <a:bodyPr wrap="square" rtlCol="0">
            <a:spAutoFit/>
          </a:bodyPr>
          <a:lstStyle/>
          <a:p>
            <a:r>
              <a:rPr lang="en-US" sz="1400" b="1" dirty="0"/>
              <a:t>Paid dental department</a:t>
            </a:r>
            <a:r>
              <a:rPr lang="en-US" sz="1400" b="1" dirty="0" smtClean="0"/>
              <a:t>:</a:t>
            </a:r>
            <a:endParaRPr lang="ru-RU" sz="1400" b="1" dirty="0" smtClean="0"/>
          </a:p>
          <a:p>
            <a:r>
              <a:rPr lang="en-US" sz="1200" dirty="0" smtClean="0"/>
              <a:t>-</a:t>
            </a:r>
            <a:r>
              <a:rPr lang="ru-RU" sz="1200" dirty="0" smtClean="0"/>
              <a:t> </a:t>
            </a:r>
            <a:r>
              <a:rPr lang="en-US" sz="1200" dirty="0" smtClean="0"/>
              <a:t>provides </a:t>
            </a:r>
            <a:r>
              <a:rPr lang="en-US" sz="1200" dirty="0"/>
              <a:t>services in therapeutic and surgical dentistry;-professional oral hygiene</a:t>
            </a:r>
            <a:r>
              <a:rPr lang="en-US" sz="1200" dirty="0" smtClean="0"/>
              <a:t>;</a:t>
            </a:r>
            <a:endParaRPr lang="ru-RU" sz="1200" dirty="0" smtClean="0"/>
          </a:p>
          <a:p>
            <a:r>
              <a:rPr lang="ru-RU" sz="1200" dirty="0" smtClean="0"/>
              <a:t>- </a:t>
            </a:r>
            <a:r>
              <a:rPr lang="en-US" sz="1200" dirty="0" smtClean="0"/>
              <a:t>fissure </a:t>
            </a:r>
            <a:r>
              <a:rPr lang="en-US" sz="1200" dirty="0"/>
              <a:t>sealing</a:t>
            </a:r>
            <a:r>
              <a:rPr lang="en-US" sz="1200" dirty="0" smtClean="0"/>
              <a:t>;</a:t>
            </a:r>
            <a:endParaRPr lang="ru-RU" sz="1200" dirty="0" smtClean="0"/>
          </a:p>
          <a:p>
            <a:r>
              <a:rPr lang="ru-RU" sz="1200" dirty="0" smtClean="0"/>
              <a:t>- </a:t>
            </a:r>
            <a:r>
              <a:rPr lang="en-US" sz="1200" dirty="0" smtClean="0"/>
              <a:t>office </a:t>
            </a:r>
            <a:r>
              <a:rPr lang="en-US" sz="1200" dirty="0"/>
              <a:t>whitening and splinting of teeth</a:t>
            </a:r>
            <a:r>
              <a:rPr lang="en-US" sz="1200" dirty="0" smtClean="0"/>
              <a:t>;</a:t>
            </a:r>
            <a:endParaRPr lang="ru-RU" sz="1200" dirty="0" smtClean="0"/>
          </a:p>
          <a:p>
            <a:r>
              <a:rPr lang="ru-RU" sz="1200" dirty="0" smtClean="0"/>
              <a:t>- </a:t>
            </a:r>
            <a:r>
              <a:rPr lang="en-US" sz="1200" dirty="0" smtClean="0"/>
              <a:t>treatment </a:t>
            </a:r>
            <a:r>
              <a:rPr lang="en-US" sz="1200" dirty="0"/>
              <a:t>of caries and non-carious lesions using modern composite materials</a:t>
            </a:r>
            <a:r>
              <a:rPr lang="en-US" sz="1200" dirty="0" smtClean="0"/>
              <a:t>;</a:t>
            </a:r>
            <a:endParaRPr lang="ru-RU" sz="1200" dirty="0" smtClean="0"/>
          </a:p>
          <a:p>
            <a:r>
              <a:rPr lang="ru-RU" sz="1200" dirty="0" smtClean="0"/>
              <a:t>- </a:t>
            </a:r>
            <a:r>
              <a:rPr lang="en-US" sz="1200" dirty="0" smtClean="0"/>
              <a:t>root </a:t>
            </a:r>
            <a:r>
              <a:rPr lang="en-US" sz="1200" dirty="0"/>
              <a:t>canal treatment (including the use of rotary instruments and filling by injection of </a:t>
            </a:r>
            <a:r>
              <a:rPr lang="en-US" sz="1200" dirty="0" err="1"/>
              <a:t>thermoplasticized</a:t>
            </a:r>
            <a:r>
              <a:rPr lang="en-US" sz="1200" dirty="0"/>
              <a:t> gutta-percha</a:t>
            </a:r>
            <a:r>
              <a:rPr lang="en-US" sz="1200" dirty="0" smtClean="0"/>
              <a:t>);</a:t>
            </a:r>
            <a:endParaRPr lang="ru-RU" sz="1200" dirty="0" smtClean="0"/>
          </a:p>
          <a:p>
            <a:r>
              <a:rPr lang="ru-RU" sz="1200" dirty="0" smtClean="0"/>
              <a:t>- </a:t>
            </a:r>
            <a:r>
              <a:rPr lang="en-US" sz="1200" dirty="0" smtClean="0"/>
              <a:t>removal </a:t>
            </a:r>
            <a:r>
              <a:rPr lang="en-US" sz="1200" dirty="0"/>
              <a:t>of teeth of any complexity</a:t>
            </a:r>
            <a:r>
              <a:rPr lang="en-US" sz="1200" dirty="0" smtClean="0"/>
              <a:t>;</a:t>
            </a:r>
            <a:endParaRPr lang="ru-RU" sz="1200" dirty="0" smtClean="0"/>
          </a:p>
          <a:p>
            <a:r>
              <a:rPr lang="en-US" sz="1200" dirty="0" smtClean="0"/>
              <a:t>- </a:t>
            </a:r>
            <a:r>
              <a:rPr lang="en-US" sz="1200" dirty="0"/>
              <a:t>dental implantation;- operation "sinus-lifting</a:t>
            </a:r>
            <a:r>
              <a:rPr lang="en-US" sz="1200" dirty="0" smtClean="0"/>
              <a:t>";</a:t>
            </a:r>
            <a:endParaRPr lang="ru-RU" sz="1200" dirty="0" smtClean="0"/>
          </a:p>
          <a:p>
            <a:pPr marL="171450" indent="-171450">
              <a:buFontTx/>
              <a:buChar char="-"/>
            </a:pPr>
            <a:r>
              <a:rPr lang="en-US" sz="1200" dirty="0" smtClean="0"/>
              <a:t>operation </a:t>
            </a:r>
            <a:r>
              <a:rPr lang="en-US" sz="1200" dirty="0"/>
              <a:t>of cystectomy with resection of the root apex</a:t>
            </a:r>
            <a:r>
              <a:rPr lang="en-US" sz="1200" dirty="0" smtClean="0"/>
              <a:t>;</a:t>
            </a:r>
            <a:endParaRPr lang="ru-RU" sz="1200" dirty="0" smtClean="0"/>
          </a:p>
          <a:p>
            <a:r>
              <a:rPr lang="en-US" sz="1200" dirty="0" smtClean="0"/>
              <a:t>- </a:t>
            </a:r>
            <a:r>
              <a:rPr lang="en-US" sz="1200" dirty="0"/>
              <a:t>tooth-preserving operations</a:t>
            </a:r>
            <a:r>
              <a:rPr lang="en-US" sz="1200" dirty="0" smtClean="0"/>
              <a:t>;</a:t>
            </a:r>
            <a:endParaRPr lang="ru-RU" sz="1200" dirty="0" smtClean="0"/>
          </a:p>
          <a:p>
            <a:r>
              <a:rPr lang="en-US" sz="1200" dirty="0" smtClean="0"/>
              <a:t>-</a:t>
            </a:r>
            <a:r>
              <a:rPr lang="ru-RU" sz="1200" dirty="0" smtClean="0"/>
              <a:t> </a:t>
            </a:r>
            <a:r>
              <a:rPr lang="en-US" sz="1200" dirty="0" smtClean="0"/>
              <a:t>removal </a:t>
            </a:r>
            <a:r>
              <a:rPr lang="en-US" sz="1200" dirty="0"/>
              <a:t>of neoplasms</a:t>
            </a:r>
            <a:r>
              <a:rPr lang="en-US" sz="1200" dirty="0" smtClean="0"/>
              <a:t>;</a:t>
            </a:r>
            <a:endParaRPr lang="ru-RU" sz="1200" dirty="0" smtClean="0"/>
          </a:p>
          <a:p>
            <a:r>
              <a:rPr lang="en-US" sz="1200" dirty="0" smtClean="0"/>
              <a:t>- </a:t>
            </a:r>
            <a:r>
              <a:rPr lang="en-US" sz="1200" dirty="0"/>
              <a:t>removal of exostoses</a:t>
            </a:r>
            <a:r>
              <a:rPr lang="en-US" sz="1200" dirty="0" smtClean="0"/>
              <a:t>;</a:t>
            </a:r>
            <a:endParaRPr lang="ru-RU" sz="1200" dirty="0" smtClean="0"/>
          </a:p>
          <a:p>
            <a:r>
              <a:rPr lang="en-US" sz="1200" dirty="0" smtClean="0"/>
              <a:t>- </a:t>
            </a:r>
            <a:r>
              <a:rPr lang="en-US" sz="1200" dirty="0"/>
              <a:t>extraction of teeth using the </a:t>
            </a:r>
            <a:r>
              <a:rPr lang="en-US" sz="1200" dirty="0" err="1"/>
              <a:t>VarioSurg</a:t>
            </a:r>
            <a:r>
              <a:rPr lang="en-US" sz="1200" dirty="0"/>
              <a:t> ultrasonic device.</a:t>
            </a:r>
          </a:p>
        </p:txBody>
      </p:sp>
      <p:sp>
        <p:nvSpPr>
          <p:cNvPr id="8" name="TextBox 7"/>
          <p:cNvSpPr txBox="1"/>
          <p:nvPr/>
        </p:nvSpPr>
        <p:spPr>
          <a:xfrm>
            <a:off x="8219231" y="3585134"/>
            <a:ext cx="2527146" cy="2739211"/>
          </a:xfrm>
          <a:prstGeom prst="rect">
            <a:avLst/>
          </a:prstGeom>
          <a:solidFill>
            <a:srgbClr val="DFD1B7"/>
          </a:solidFill>
          <a:effectLst>
            <a:softEdge rad="63500"/>
          </a:effectLst>
        </p:spPr>
        <p:txBody>
          <a:bodyPr wrap="square" rtlCol="0">
            <a:spAutoFit/>
          </a:bodyPr>
          <a:lstStyle/>
          <a:p>
            <a:endParaRPr lang="ru-RU" sz="1400" b="1" dirty="0" smtClean="0"/>
          </a:p>
          <a:p>
            <a:r>
              <a:rPr lang="en-US" sz="1400" b="1" dirty="0" smtClean="0"/>
              <a:t>Orthopedic </a:t>
            </a:r>
            <a:r>
              <a:rPr lang="en-US" sz="1400" b="1" dirty="0"/>
              <a:t>department</a:t>
            </a:r>
            <a:r>
              <a:rPr lang="en-US" sz="1400" b="1" dirty="0" smtClean="0"/>
              <a:t>:</a:t>
            </a:r>
            <a:endParaRPr lang="ru-RU" sz="1400" b="1" dirty="0" smtClean="0"/>
          </a:p>
          <a:p>
            <a:r>
              <a:rPr lang="en-US" sz="1200" dirty="0" smtClean="0"/>
              <a:t>-</a:t>
            </a:r>
            <a:r>
              <a:rPr lang="ru-RU" sz="1200" dirty="0" smtClean="0"/>
              <a:t> </a:t>
            </a:r>
            <a:r>
              <a:rPr lang="en-US" sz="1200" dirty="0" smtClean="0"/>
              <a:t>provides </a:t>
            </a:r>
            <a:r>
              <a:rPr lang="en-US" sz="1200" dirty="0"/>
              <a:t>prosthetics services</a:t>
            </a:r>
            <a:r>
              <a:rPr lang="en-US" sz="1200" dirty="0" smtClean="0"/>
              <a:t>;</a:t>
            </a:r>
            <a:endParaRPr lang="ru-RU" sz="1200" dirty="0" smtClean="0"/>
          </a:p>
          <a:p>
            <a:r>
              <a:rPr lang="ru-RU" sz="1200" dirty="0" smtClean="0"/>
              <a:t>- </a:t>
            </a:r>
            <a:r>
              <a:rPr lang="en-US" sz="1200" dirty="0" smtClean="0"/>
              <a:t>non-removable </a:t>
            </a:r>
            <a:r>
              <a:rPr lang="en-US" sz="1200" dirty="0"/>
              <a:t>prosthetics (solid, metal-acrylic, metal-ceramic, metal-free crowns</a:t>
            </a:r>
            <a:r>
              <a:rPr lang="en-US" sz="1200" dirty="0" smtClean="0"/>
              <a:t>);</a:t>
            </a:r>
            <a:endParaRPr lang="ru-RU" sz="1200" dirty="0" smtClean="0"/>
          </a:p>
          <a:p>
            <a:r>
              <a:rPr lang="ru-RU" sz="1200" dirty="0" smtClean="0"/>
              <a:t>- </a:t>
            </a:r>
            <a:r>
              <a:rPr lang="en-US" sz="1200" dirty="0" smtClean="0"/>
              <a:t>prosthetics </a:t>
            </a:r>
            <a:r>
              <a:rPr lang="en-US" sz="1200" dirty="0"/>
              <a:t>on implants (various manufacturers</a:t>
            </a:r>
            <a:r>
              <a:rPr lang="en-US" sz="1200" dirty="0" smtClean="0"/>
              <a:t>);</a:t>
            </a:r>
            <a:endParaRPr lang="ru-RU" sz="1200" dirty="0" smtClean="0"/>
          </a:p>
          <a:p>
            <a:r>
              <a:rPr lang="en-US" sz="1200" dirty="0" smtClean="0"/>
              <a:t>- </a:t>
            </a:r>
            <a:r>
              <a:rPr lang="en-US" sz="1200" dirty="0"/>
              <a:t>removable prosthetics (partial removable lamellar dentures, complete removable lamellar dentures, clasp dentures, </a:t>
            </a:r>
            <a:r>
              <a:rPr lang="en-US" sz="1200" dirty="0" err="1"/>
              <a:t>acetal</a:t>
            </a:r>
            <a:r>
              <a:rPr lang="en-US" sz="1200" dirty="0"/>
              <a:t> dentures, nylon dentures).</a:t>
            </a:r>
          </a:p>
        </p:txBody>
      </p:sp>
    </p:spTree>
    <p:extLst>
      <p:ext uri="{BB962C8B-B14F-4D97-AF65-F5344CB8AC3E}">
        <p14:creationId xmlns:p14="http://schemas.microsoft.com/office/powerpoint/2010/main" val="42044053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097" y="180304"/>
            <a:ext cx="10483402" cy="1631079"/>
          </a:xfrm>
        </p:spPr>
        <p:txBody>
          <a:bodyPr>
            <a:normAutofit fontScale="90000"/>
          </a:bodyPr>
          <a:lstStyle/>
          <a:p>
            <a:pPr algn="ctr"/>
            <a:r>
              <a:rPr lang="en-US" sz="2400" dirty="0">
                <a:latin typeface="Times New Roman" panose="02020603050405020304" pitchFamily="18" charset="0"/>
                <a:cs typeface="Times New Roman" panose="02020603050405020304" pitchFamily="18" charset="0"/>
              </a:rPr>
              <a:t>HEALTH CARE INSTITUTION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3rd CITY DENTAL </a:t>
            </a:r>
            <a:r>
              <a:rPr lang="en-US" sz="2400" dirty="0" smtClean="0">
                <a:latin typeface="Times New Roman" panose="02020603050405020304" pitchFamily="18" charset="0"/>
                <a:cs typeface="Times New Roman" panose="02020603050405020304" pitchFamily="18" charset="0"/>
              </a:rPr>
              <a:t>POLYCLINIC«</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Represents a project:</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4000" dirty="0" smtClean="0">
                <a:solidFill>
                  <a:srgbClr val="C00000"/>
                </a:solidFill>
                <a:latin typeface="Times New Roman" panose="02020603050405020304" pitchFamily="18" charset="0"/>
                <a:cs typeface="Times New Roman" panose="02020603050405020304" pitchFamily="18" charset="0"/>
              </a:rPr>
              <a:t> </a:t>
            </a:r>
            <a:r>
              <a:rPr lang="en-US" sz="4000" dirty="0">
                <a:solidFill>
                  <a:srgbClr val="C00000"/>
                </a:solidFill>
                <a:latin typeface="Times New Roman" panose="02020603050405020304" pitchFamily="18" charset="0"/>
                <a:cs typeface="Times New Roman" panose="02020603050405020304" pitchFamily="18" charset="0"/>
              </a:rPr>
              <a:t>"CBCT - modern diagnostic technology"</a:t>
            </a:r>
            <a:r>
              <a:rPr lang="ru-RU" sz="4000" dirty="0" smtClean="0">
                <a:solidFill>
                  <a:srgbClr val="C00000"/>
                </a:solidFill>
                <a:latin typeface="Times New Roman" panose="02020603050405020304" pitchFamily="18" charset="0"/>
                <a:cs typeface="Times New Roman" panose="02020603050405020304" pitchFamily="18" charset="0"/>
              </a:rPr>
              <a:t/>
            </a:r>
            <a:br>
              <a:rPr lang="ru-RU" sz="4000" dirty="0" smtClean="0">
                <a:solidFill>
                  <a:srgbClr val="C00000"/>
                </a:solidFill>
                <a:latin typeface="Times New Roman" panose="02020603050405020304" pitchFamily="18" charset="0"/>
                <a:cs typeface="Times New Roman" panose="02020603050405020304" pitchFamily="18" charset="0"/>
              </a:rPr>
            </a:br>
            <a:r>
              <a:rPr lang="ru-RU" sz="4000" dirty="0">
                <a:solidFill>
                  <a:srgbClr val="C00000"/>
                </a:solidFill>
                <a:latin typeface="Times New Roman" panose="02020603050405020304" pitchFamily="18" charset="0"/>
                <a:cs typeface="Times New Roman" panose="02020603050405020304" pitchFamily="18" charset="0"/>
              </a:rPr>
              <a:t/>
            </a:r>
            <a:br>
              <a:rPr lang="ru-RU" sz="4000" dirty="0">
                <a:solidFill>
                  <a:srgbClr val="C00000"/>
                </a:solidFill>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pic>
        <p:nvPicPr>
          <p:cNvPr id="3074" name="Picture 2" descr="https://stomdevice.by/wp-content/uploads/2020/05/e770cca095065672dfd9824ccb2dab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165" y="2266680"/>
            <a:ext cx="7494477" cy="432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3795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223" y="0"/>
            <a:ext cx="10479110" cy="6980349"/>
          </a:xfrm>
        </p:spPr>
        <p:txBody>
          <a:bodyPr>
            <a:noAutofit/>
          </a:bodyPr>
          <a:lstStyle/>
          <a:p>
            <a:r>
              <a:rPr lang="ru-RU" sz="1800" dirty="0" smtClean="0">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Relevance:</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necessity</a:t>
            </a:r>
            <a:r>
              <a:rPr lang="ru-RU" sz="180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of</a:t>
            </a:r>
            <a:r>
              <a:rPr lang="ru-RU" sz="180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highly </a:t>
            </a:r>
            <a:r>
              <a:rPr lang="en-US" sz="1800" dirty="0">
                <a:solidFill>
                  <a:schemeClr val="tx1"/>
                </a:solidFill>
                <a:latin typeface="Times New Roman" panose="02020603050405020304" pitchFamily="18" charset="0"/>
                <a:cs typeface="Times New Roman" panose="02020603050405020304" pitchFamily="18" charset="0"/>
              </a:rPr>
              <a:t>effective diagnosis of diseases of the </a:t>
            </a:r>
            <a:r>
              <a:rPr lang="en-US" sz="1800" dirty="0" err="1">
                <a:solidFill>
                  <a:schemeClr val="tx1"/>
                </a:solidFill>
                <a:latin typeface="Times New Roman" panose="02020603050405020304" pitchFamily="18" charset="0"/>
                <a:cs typeface="Times New Roman" panose="02020603050405020304" pitchFamily="18" charset="0"/>
              </a:rPr>
              <a:t>dentoalveolar</a:t>
            </a:r>
            <a:r>
              <a:rPr lang="en-US" sz="1800" dirty="0">
                <a:solidFill>
                  <a:schemeClr val="tx1"/>
                </a:solidFill>
                <a:latin typeface="Times New Roman" panose="02020603050405020304" pitchFamily="18" charset="0"/>
                <a:cs typeface="Times New Roman" panose="02020603050405020304" pitchFamily="18" charset="0"/>
              </a:rPr>
              <a:t> system for the treatment of diseases of the maxillofacial </a:t>
            </a:r>
            <a:r>
              <a:rPr lang="en-US" sz="1800" dirty="0" smtClean="0">
                <a:solidFill>
                  <a:schemeClr val="tx1"/>
                </a:solidFill>
                <a:latin typeface="Times New Roman" panose="02020603050405020304" pitchFamily="18" charset="0"/>
                <a:cs typeface="Times New Roman" panose="02020603050405020304" pitchFamily="18" charset="0"/>
              </a:rPr>
              <a:t>area, </a:t>
            </a:r>
            <a:r>
              <a:rPr lang="en-US" sz="1800" dirty="0">
                <a:solidFill>
                  <a:schemeClr val="tx1"/>
                </a:solidFill>
                <a:latin typeface="Times New Roman" panose="02020603050405020304" pitchFamily="18" charset="0"/>
                <a:cs typeface="Times New Roman" panose="02020603050405020304" pitchFamily="18" charset="0"/>
              </a:rPr>
              <a:t>prosthetics, restoration of lost chewing and aesthetic functions;</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ensuring a high level of dental care, the exclusion of complications during treatment.</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Cone beam computed tomography is a mandatory diagnostic measure, included in the treatment protocols for patients with diseases of the maxillofacial </a:t>
            </a:r>
            <a:r>
              <a:rPr lang="en-US" sz="1800" dirty="0" smtClean="0">
                <a:solidFill>
                  <a:schemeClr val="tx1"/>
                </a:solidFill>
                <a:latin typeface="Times New Roman" panose="02020603050405020304" pitchFamily="18" charset="0"/>
                <a:cs typeface="Times New Roman" panose="02020603050405020304" pitchFamily="18" charset="0"/>
              </a:rPr>
              <a:t>area </a:t>
            </a:r>
            <a:r>
              <a:rPr lang="en-US" sz="1800" dirty="0">
                <a:solidFill>
                  <a:schemeClr val="tx1"/>
                </a:solidFill>
                <a:latin typeface="Times New Roman" panose="02020603050405020304" pitchFamily="18" charset="0"/>
                <a:cs typeface="Times New Roman" panose="02020603050405020304" pitchFamily="18" charset="0"/>
              </a:rPr>
              <a:t>and is used in surgical dentistry, prosthetics and implantation, diagnostics at the stages of endodontic treatment, diagnostics during orthodontic treatment</a:t>
            </a:r>
            <a:r>
              <a:rPr lang="en-US" sz="1800" dirty="0" smtClean="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Social significance: </a:t>
            </a:r>
            <a:r>
              <a:rPr lang="en-US" sz="2000" dirty="0">
                <a:solidFill>
                  <a:schemeClr val="tx1"/>
                </a:solidFill>
                <a:latin typeface="Times New Roman" panose="02020603050405020304" pitchFamily="18" charset="0"/>
                <a:cs typeface="Times New Roman" panose="02020603050405020304" pitchFamily="18" charset="0"/>
              </a:rPr>
              <a:t>the project is aimed at the modernization and development of the health care institution "3rd City Dental Clinic</a:t>
            </a:r>
            <a:r>
              <a:rPr lang="en-US" sz="2000" dirty="0" smtClean="0">
                <a:solidFill>
                  <a:schemeClr val="tx1"/>
                </a:solidFill>
                <a:latin typeface="Times New Roman" panose="02020603050405020304" pitchFamily="18" charset="0"/>
                <a:cs typeface="Times New Roman" panose="02020603050405020304" pitchFamily="18" charset="0"/>
              </a:rPr>
              <a:t>".</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Target group: </a:t>
            </a:r>
            <a:r>
              <a:rPr lang="en-US" sz="2000" dirty="0">
                <a:solidFill>
                  <a:schemeClr val="tx1"/>
                </a:solidFill>
                <a:latin typeface="Times New Roman" panose="02020603050405020304" pitchFamily="18" charset="0"/>
                <a:cs typeface="Times New Roman" panose="02020603050405020304" pitchFamily="18" charset="0"/>
              </a:rPr>
              <a:t>patients of the health care institution "3rd city dental clinic", including disabled people and pensioners who need to be provided with technical means of social rehabilitation.</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Total funding: </a:t>
            </a:r>
            <a:r>
              <a:rPr lang="en-US" sz="2000" b="1" dirty="0" smtClean="0">
                <a:solidFill>
                  <a:schemeClr val="tx1"/>
                </a:solidFill>
                <a:latin typeface="Times New Roman" panose="02020603050405020304" pitchFamily="18" charset="0"/>
                <a:cs typeface="Times New Roman" panose="02020603050405020304" pitchFamily="18" charset="0"/>
              </a:rPr>
              <a:t>70</a:t>
            </a:r>
            <a:r>
              <a:rPr lang="ru-RU"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000 </a:t>
            </a:r>
            <a:r>
              <a:rPr lang="en-US" sz="2000" b="1" dirty="0">
                <a:solidFill>
                  <a:schemeClr val="tx1"/>
                </a:solidFill>
                <a:latin typeface="Times New Roman" panose="02020603050405020304" pitchFamily="18" charset="0"/>
                <a:cs typeface="Times New Roman" panose="02020603050405020304" pitchFamily="18" charset="0"/>
              </a:rPr>
              <a:t>US dollars</a:t>
            </a:r>
            <a:br>
              <a:rPr lang="en-US" sz="2000" b="1"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Donor funds: </a:t>
            </a:r>
            <a:r>
              <a:rPr lang="en-US" sz="2000" b="1" dirty="0" smtClean="0">
                <a:solidFill>
                  <a:schemeClr val="tx1"/>
                </a:solidFill>
                <a:latin typeface="Times New Roman" panose="02020603050405020304" pitchFamily="18" charset="0"/>
                <a:cs typeface="Times New Roman" panose="02020603050405020304" pitchFamily="18" charset="0"/>
              </a:rPr>
              <a:t>60</a:t>
            </a:r>
            <a:r>
              <a:rPr lang="ru-RU"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000</a:t>
            </a:r>
            <a:r>
              <a:rPr lang="ru-RU" sz="2000" b="1"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US dollars</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co-funding: </a:t>
            </a:r>
            <a:r>
              <a:rPr lang="en-US" sz="2000" b="1" dirty="0" smtClean="0">
                <a:solidFill>
                  <a:schemeClr val="tx1"/>
                </a:solidFill>
                <a:latin typeface="Times New Roman" panose="02020603050405020304" pitchFamily="18" charset="0"/>
                <a:cs typeface="Times New Roman" panose="02020603050405020304" pitchFamily="18" charset="0"/>
              </a:rPr>
              <a:t>10</a:t>
            </a:r>
            <a:r>
              <a:rPr lang="ru-RU" sz="2000" b="1"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000</a:t>
            </a:r>
            <a:r>
              <a:rPr lang="ru-RU" sz="2000" b="1"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US dollars</a:t>
            </a:r>
            <a:r>
              <a:rPr lang="ru-RU" sz="2000" b="1" dirty="0">
                <a:solidFill>
                  <a:schemeClr val="tx1"/>
                </a:solidFill>
                <a:latin typeface="Times New Roman" panose="02020603050405020304" pitchFamily="18" charset="0"/>
                <a:cs typeface="Times New Roman" panose="02020603050405020304" pitchFamily="18" charset="0"/>
              </a:rPr>
              <a:t/>
            </a:r>
            <a:br>
              <a:rPr lang="ru-RU" sz="2000" b="1"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en-US" sz="1800" b="1" dirty="0">
                <a:solidFill>
                  <a:schemeClr val="tx1"/>
                </a:solidFill>
                <a:latin typeface="Times New Roman" panose="02020603050405020304" pitchFamily="18" charset="0"/>
                <a:cs typeface="Times New Roman" panose="02020603050405020304" pitchFamily="18" charset="0"/>
              </a:rPr>
              <a:t>Contact person:</a:t>
            </a:r>
            <a:br>
              <a:rPr lang="en-US" sz="1800" b="1" dirty="0">
                <a:solidFill>
                  <a:schemeClr val="tx1"/>
                </a:solidFill>
                <a:latin typeface="Times New Roman" panose="02020603050405020304" pitchFamily="18" charset="0"/>
                <a:cs typeface="Times New Roman" panose="02020603050405020304" pitchFamily="18" charset="0"/>
              </a:rPr>
            </a:br>
            <a:r>
              <a:rPr lang="en-US" sz="1800" dirty="0" err="1">
                <a:solidFill>
                  <a:schemeClr val="tx1"/>
                </a:solidFill>
                <a:latin typeface="Times New Roman" panose="02020603050405020304" pitchFamily="18" charset="0"/>
                <a:cs typeface="Times New Roman" panose="02020603050405020304" pitchFamily="18" charset="0"/>
              </a:rPr>
              <a:t>Muzykantova</a:t>
            </a:r>
            <a:r>
              <a:rPr lang="en-US" sz="1800" dirty="0">
                <a:solidFill>
                  <a:schemeClr val="tx1"/>
                </a:solidFill>
                <a:latin typeface="Times New Roman" panose="02020603050405020304" pitchFamily="18" charset="0"/>
                <a:cs typeface="Times New Roman" panose="02020603050405020304" pitchFamily="18" charset="0"/>
              </a:rPr>
              <a:t> Victoria </a:t>
            </a:r>
            <a:r>
              <a:rPr lang="en-US" sz="1800" dirty="0" err="1">
                <a:solidFill>
                  <a:schemeClr val="tx1"/>
                </a:solidFill>
                <a:latin typeface="Times New Roman" panose="02020603050405020304" pitchFamily="18" charset="0"/>
                <a:cs typeface="Times New Roman" panose="02020603050405020304" pitchFamily="18" charset="0"/>
              </a:rPr>
              <a:t>Olegovna</a:t>
            </a:r>
            <a:r>
              <a:rPr lang="en-US" sz="1800" dirty="0">
                <a:solidFill>
                  <a:schemeClr val="tx1"/>
                </a:solidFill>
                <a:latin typeface="Times New Roman" panose="02020603050405020304" pitchFamily="18" charset="0"/>
                <a:cs typeface="Times New Roman" panose="02020603050405020304" pitchFamily="18" charset="0"/>
              </a:rPr>
              <a:t>, chief physician of the 3rd city dental clinic,</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8 (017) 350 14 13, 8 (044) 738 36 96, e-mail: info@3gsp.by;</a:t>
            </a:r>
            <a:br>
              <a:rPr lang="en-US" sz="1800" dirty="0">
                <a:solidFill>
                  <a:schemeClr val="tx1"/>
                </a:solidFill>
                <a:latin typeface="Times New Roman" panose="02020603050405020304" pitchFamily="18" charset="0"/>
                <a:cs typeface="Times New Roman" panose="02020603050405020304" pitchFamily="18" charset="0"/>
              </a:rPr>
            </a:br>
            <a:r>
              <a:rPr lang="en-US" sz="1800" dirty="0" err="1">
                <a:solidFill>
                  <a:schemeClr val="tx1"/>
                </a:solidFill>
                <a:latin typeface="Times New Roman" panose="02020603050405020304" pitchFamily="18" charset="0"/>
                <a:cs typeface="Times New Roman" panose="02020603050405020304" pitchFamily="18" charset="0"/>
              </a:rPr>
              <a:t>Tselishcheva</a:t>
            </a:r>
            <a:r>
              <a:rPr lang="en-US" sz="1800" dirty="0">
                <a:solidFill>
                  <a:schemeClr val="tx1"/>
                </a:solidFill>
                <a:latin typeface="Times New Roman" panose="02020603050405020304" pitchFamily="18" charset="0"/>
                <a:cs typeface="Times New Roman" panose="02020603050405020304" pitchFamily="18" charset="0"/>
              </a:rPr>
              <a:t> Elena </a:t>
            </a:r>
            <a:r>
              <a:rPr lang="en-US" sz="1800" dirty="0" err="1">
                <a:solidFill>
                  <a:schemeClr val="tx1"/>
                </a:solidFill>
                <a:latin typeface="Times New Roman" panose="02020603050405020304" pitchFamily="18" charset="0"/>
                <a:cs typeface="Times New Roman" panose="02020603050405020304" pitchFamily="18" charset="0"/>
              </a:rPr>
              <a:t>Yuryevna</a:t>
            </a:r>
            <a:r>
              <a:rPr lang="en-US" sz="1800" dirty="0">
                <a:solidFill>
                  <a:schemeClr val="tx1"/>
                </a:solidFill>
                <a:latin typeface="Times New Roman" panose="02020603050405020304" pitchFamily="18" charset="0"/>
                <a:cs typeface="Times New Roman" panose="02020603050405020304" pitchFamily="18" charset="0"/>
              </a:rPr>
              <a:t>, legal adviser of the 3rd city dental clinic,</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8 (017) 353 67 56, 8 (029) 373 80 48, e-mail: kadr@3gsp.by</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3478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253</TotalTime>
  <Words>313</Words>
  <Application>Microsoft Office PowerPoint</Application>
  <PresentationFormat>Широкоэкранный</PresentationFormat>
  <Paragraphs>31</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Century Gothic</vt:lpstr>
      <vt:lpstr>Times New Roman</vt:lpstr>
      <vt:lpstr>Wingdings 3</vt:lpstr>
      <vt:lpstr>Легкий дым</vt:lpstr>
      <vt:lpstr>HEALTH CARE INSTITUTION  "3rd CITY DENTAL POLYCLINIC"</vt:lpstr>
      <vt:lpstr>Презентация PowerPoint</vt:lpstr>
      <vt:lpstr>HEALTH CARE INSTITUTION  "3rd CITY DENTAL POLYCLINIC« Represents a project:   "CBCT - modern diagnostic technology"    </vt:lpstr>
      <vt:lpstr> Relevance:  necessity of highly effective diagnosis of diseases of the dentoalveolar system for the treatment of diseases of the maxillofacial area, prosthetics, restoration of lost chewing and aesthetic functions;  ensuring a high level of dental care, the exclusion of complications during treatment.  Cone beam computed tomography is a mandatory diagnostic measure, included in the treatment protocols for patients with diseases of the maxillofacial area and is used in surgical dentistry, prosthetics and implantation, diagnostics at the stages of endodontic treatment, diagnostics during orthodontic treatment.  Social significance: the project is aimed at the modernization and development of the health care institution "3rd City Dental Clinic".  Target group: patients of the health care institution "3rd city dental clinic", including disabled people and pensioners who need to be provided with technical means of social rehabilitation. Total funding: 70 000 US dollars Donor funds: 60 000 US dollars, co-funding: 10 000 US dollars  Contact person: Muzykantova Victoria Olegovna, chief physician of the 3rd city dental clinic, 8 (017) 350 14 13, 8 (044) 738 36 96, e-mail: info@3gsp.by; Tselishcheva Elena Yuryevna, legal adviser of the 3rd city dental clinic, 8 (017) 353 67 56, 8 (029) 373 80 48, e-mail: kadr@3gsp.by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УЧРЕЖДЕНИЕ ЗДРАВООХРАНЕНИЯ  «3-Я ГОРОДСКАЯ СТОМАТОЛОГИЧЕСКАЯ ПОЛИКЛИНИКА»</dc:title>
  <dc:creator>KV</dc:creator>
  <cp:lastModifiedBy>User</cp:lastModifiedBy>
  <cp:revision>18</cp:revision>
  <dcterms:created xsi:type="dcterms:W3CDTF">2023-09-06T12:10:44Z</dcterms:created>
  <dcterms:modified xsi:type="dcterms:W3CDTF">2023-09-11T07:42:36Z</dcterms:modified>
</cp:coreProperties>
</file>